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1"/>
  </p:notesMasterIdLst>
  <p:sldIdLst>
    <p:sldId id="256" r:id="rId2"/>
    <p:sldId id="257" r:id="rId3"/>
    <p:sldId id="258" r:id="rId4"/>
    <p:sldId id="259" r:id="rId5"/>
    <p:sldId id="260" r:id="rId6"/>
    <p:sldId id="263" r:id="rId7"/>
    <p:sldId id="264" r:id="rId8"/>
    <p:sldId id="262"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1056" y="-10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70" d="100"/>
          <a:sy n="70" d="100"/>
        </p:scale>
        <p:origin x="-2460" y="82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$240,000 Budget</c:v>
                </c:pt>
              </c:strCache>
            </c:strRef>
          </c:tx>
          <c:dLbls>
            <c:showLegendKey val="0"/>
            <c:showVal val="0"/>
            <c:showCatName val="0"/>
            <c:showSerName val="0"/>
            <c:showPercent val="1"/>
            <c:showBubbleSize val="0"/>
            <c:showLeaderLines val="1"/>
          </c:dLbls>
          <c:cat>
            <c:strRef>
              <c:f>Sheet1!$A$2:$A$6</c:f>
              <c:strCache>
                <c:ptCount val="5"/>
                <c:pt idx="0">
                  <c:v>Pastor and Staff</c:v>
                </c:pt>
                <c:pt idx="1">
                  <c:v>Worship and Facility</c:v>
                </c:pt>
                <c:pt idx="2">
                  <c:v>Missions and Support</c:v>
                </c:pt>
                <c:pt idx="3">
                  <c:v>Christian Education and Events</c:v>
                </c:pt>
                <c:pt idx="4">
                  <c:v>Administration</c:v>
                </c:pt>
              </c:strCache>
            </c:strRef>
          </c:cat>
          <c:val>
            <c:numRef>
              <c:f>Sheet1!$B$2:$B$6</c:f>
              <c:numCache>
                <c:formatCode>General</c:formatCode>
                <c:ptCount val="5"/>
                <c:pt idx="0">
                  <c:v>66.2</c:v>
                </c:pt>
                <c:pt idx="1">
                  <c:v>14.9</c:v>
                </c:pt>
                <c:pt idx="2">
                  <c:v>11.3</c:v>
                </c:pt>
                <c:pt idx="3">
                  <c:v>4.0</c:v>
                </c:pt>
                <c:pt idx="4">
                  <c:v>4.0</c:v>
                </c:pt>
              </c:numCache>
            </c:numRef>
          </c:val>
        </c:ser>
        <c:dLbls>
          <c:showLegendKey val="0"/>
          <c:showVal val="0"/>
          <c:showCatName val="0"/>
          <c:showSerName val="0"/>
          <c:showPercent val="1"/>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Average Monthly </a:t>
            </a:r>
            <a:r>
              <a:rPr lang="en-US" dirty="0" smtClean="0"/>
              <a:t>Attendance – 2014</a:t>
            </a:r>
            <a:endParaRPr lang="en-US" dirty="0"/>
          </a:p>
        </c:rich>
      </c:tx>
      <c:layout/>
      <c:overlay val="0"/>
    </c:title>
    <c:autoTitleDeleted val="0"/>
    <c:plotArea>
      <c:layout/>
      <c:lineChart>
        <c:grouping val="standard"/>
        <c:varyColors val="0"/>
        <c:ser>
          <c:idx val="0"/>
          <c:order val="0"/>
          <c:tx>
            <c:strRef>
              <c:f>Sheet1!$B$1</c:f>
              <c:strCache>
                <c:ptCount val="1"/>
                <c:pt idx="0">
                  <c:v>Average Monthly Attendance</c:v>
                </c:pt>
              </c:strCache>
            </c:strRef>
          </c:tx>
          <c:spPr>
            <a:ln w="60325"/>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General</c:formatCode>
                <c:ptCount val="12"/>
                <c:pt idx="0">
                  <c:v>98.0</c:v>
                </c:pt>
                <c:pt idx="1">
                  <c:v>85.0</c:v>
                </c:pt>
                <c:pt idx="2">
                  <c:v>85.0</c:v>
                </c:pt>
                <c:pt idx="3">
                  <c:v>87.0</c:v>
                </c:pt>
                <c:pt idx="4">
                  <c:v>86.0</c:v>
                </c:pt>
                <c:pt idx="5">
                  <c:v>77.0</c:v>
                </c:pt>
                <c:pt idx="6">
                  <c:v>88.0</c:v>
                </c:pt>
                <c:pt idx="7">
                  <c:v>104.0</c:v>
                </c:pt>
                <c:pt idx="8">
                  <c:v>108.0</c:v>
                </c:pt>
                <c:pt idx="9">
                  <c:v>101.0</c:v>
                </c:pt>
                <c:pt idx="10">
                  <c:v>106.0</c:v>
                </c:pt>
                <c:pt idx="11">
                  <c:v>97.0</c:v>
                </c:pt>
              </c:numCache>
            </c:numRef>
          </c:val>
          <c:smooth val="0"/>
        </c:ser>
        <c:dLbls>
          <c:showLegendKey val="0"/>
          <c:showVal val="0"/>
          <c:showCatName val="0"/>
          <c:showSerName val="0"/>
          <c:showPercent val="0"/>
          <c:showBubbleSize val="0"/>
        </c:dLbls>
        <c:marker val="1"/>
        <c:smooth val="0"/>
        <c:axId val="-2138947016"/>
        <c:axId val="-2138950040"/>
      </c:lineChart>
      <c:catAx>
        <c:axId val="-2138947016"/>
        <c:scaling>
          <c:orientation val="minMax"/>
        </c:scaling>
        <c:delete val="0"/>
        <c:axPos val="b"/>
        <c:majorTickMark val="out"/>
        <c:minorTickMark val="none"/>
        <c:tickLblPos val="nextTo"/>
        <c:crossAx val="-2138950040"/>
        <c:crosses val="autoZero"/>
        <c:auto val="1"/>
        <c:lblAlgn val="ctr"/>
        <c:lblOffset val="100"/>
        <c:noMultiLvlLbl val="0"/>
      </c:catAx>
      <c:valAx>
        <c:axId val="-2138950040"/>
        <c:scaling>
          <c:orientation val="minMax"/>
        </c:scaling>
        <c:delete val="0"/>
        <c:axPos val="l"/>
        <c:majorGridlines>
          <c:spPr>
            <a:ln>
              <a:noFill/>
            </a:ln>
          </c:spPr>
        </c:majorGridlines>
        <c:numFmt formatCode="General" sourceLinked="1"/>
        <c:majorTickMark val="out"/>
        <c:minorTickMark val="none"/>
        <c:tickLblPos val="nextTo"/>
        <c:crossAx val="-21389470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B4483E-2C08-46E8-ABC5-D245322199E6}" type="datetimeFigureOut">
              <a:rPr lang="en-US" smtClean="0"/>
              <a:t>1/24/15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A5B76D-F602-407C-A8A0-3B385DE79A9C}" type="slidenum">
              <a:rPr lang="en-US" smtClean="0"/>
              <a:t>‹#›</a:t>
            </a:fld>
            <a:endParaRPr lang="en-US"/>
          </a:p>
        </p:txBody>
      </p:sp>
    </p:spTree>
    <p:extLst>
      <p:ext uri="{BB962C8B-B14F-4D97-AF65-F5344CB8AC3E}">
        <p14:creationId xmlns:p14="http://schemas.microsoft.com/office/powerpoint/2010/main" val="467450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5B76D-F602-407C-A8A0-3B385DE79A9C}" type="slidenum">
              <a:rPr lang="en-US" smtClean="0"/>
              <a:t>1</a:t>
            </a:fld>
            <a:endParaRPr lang="en-US"/>
          </a:p>
        </p:txBody>
      </p:sp>
    </p:spTree>
    <p:extLst>
      <p:ext uri="{BB962C8B-B14F-4D97-AF65-F5344CB8AC3E}">
        <p14:creationId xmlns:p14="http://schemas.microsoft.com/office/powerpoint/2010/main" val="3239047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first page shows the budget for Christ the King for 2015.</a:t>
            </a:r>
          </a:p>
          <a:p>
            <a:r>
              <a:rPr lang="en-US" dirty="0" smtClean="0"/>
              <a:t>$240k budget is an increase of $30k over last year’s budget</a:t>
            </a:r>
          </a:p>
          <a:p>
            <a:r>
              <a:rPr lang="en-US" dirty="0" smtClean="0"/>
              <a:t>Two-thirds of the budget covers Patrick salary, including taxes, insurance and housing allowance, along with two part-time staff:  Paul </a:t>
            </a:r>
            <a:r>
              <a:rPr lang="en-US" dirty="0" err="1" smtClean="0"/>
              <a:t>McAndrew</a:t>
            </a:r>
            <a:r>
              <a:rPr lang="en-US" dirty="0" smtClean="0"/>
              <a:t> for worship coordination and Imelda </a:t>
            </a:r>
            <a:r>
              <a:rPr lang="en-US" dirty="0" err="1" smtClean="0"/>
              <a:t>Ottmers</a:t>
            </a:r>
            <a:r>
              <a:rPr lang="en-US" dirty="0" smtClean="0"/>
              <a:t> for administration</a:t>
            </a:r>
          </a:p>
          <a:p>
            <a:r>
              <a:rPr lang="en-US" dirty="0" smtClean="0"/>
              <a:t>Worship and Facility makes up 15% or $36k; just over half this amount ($19.2k) is rent paid to FBC; in addition, we pay liability insurance and maintenance costs</a:t>
            </a:r>
          </a:p>
          <a:p>
            <a:r>
              <a:rPr lang="en-US" dirty="0" smtClean="0"/>
              <a:t>Missions and Support includes amounts paid to our denomination (the PCA), our Presbytery and the SWCPN.   We also give support to missionaries some who are members residing here in the Duncanville area and two other overseas… </a:t>
            </a:r>
            <a:r>
              <a:rPr lang="en-US" dirty="0" err="1" smtClean="0"/>
              <a:t>Kyria</a:t>
            </a:r>
            <a:r>
              <a:rPr lang="en-US" dirty="0" smtClean="0"/>
              <a:t> Johnson in West Africa and  Brett and Taylor </a:t>
            </a:r>
            <a:r>
              <a:rPr lang="en-US" dirty="0" err="1" smtClean="0"/>
              <a:t>Rahl</a:t>
            </a:r>
            <a:r>
              <a:rPr lang="en-US" dirty="0" smtClean="0"/>
              <a:t>  in Japan.</a:t>
            </a:r>
          </a:p>
          <a:p>
            <a:r>
              <a:rPr lang="en-US" dirty="0" smtClean="0"/>
              <a:t>Then you will see that we have small amounts budgeted for Christian Education and Events and for Administration.</a:t>
            </a:r>
          </a:p>
          <a:p>
            <a:pPr marL="171450" indent="-171450">
              <a:buFontTx/>
              <a:buChar char="-"/>
            </a:pPr>
            <a:r>
              <a:rPr lang="en-US" dirty="0" smtClean="0"/>
              <a:t>CE &amp;E includes:  Adult and  youth education, nursery and child care ($4.1k) and web site, socials, refreshments ($5.3k)</a:t>
            </a:r>
          </a:p>
          <a:p>
            <a:pPr marL="171450" indent="-171450">
              <a:buFontTx/>
              <a:buChar char="-"/>
            </a:pPr>
            <a:r>
              <a:rPr lang="en-US" dirty="0" smtClean="0"/>
              <a:t>Administration:  office supplies, printing, legal &amp; CPA, software, etc.</a:t>
            </a:r>
          </a:p>
          <a:p>
            <a:pPr marL="171450" indent="-171450">
              <a:buFontTx/>
              <a:buChar char="-"/>
            </a:pPr>
            <a:endParaRPr lang="en-US" dirty="0"/>
          </a:p>
          <a:p>
            <a:r>
              <a:rPr lang="en-US" dirty="0" smtClean="0"/>
              <a:t>Lastly, we ended 2014 with about $290k in the bank.  Through your generous giving and prudent financial management, we have been able to save each of the last three years for a potential facility requirement in the future.   Total giving in 2014 exceeded expenditures by $65k, and the elders allocated this to the Ministry Growth fund, which can be used for a facility.</a:t>
            </a:r>
            <a:endParaRPr lang="en-US" dirty="0"/>
          </a:p>
        </p:txBody>
      </p:sp>
      <p:sp>
        <p:nvSpPr>
          <p:cNvPr id="4" name="Slide Number Placeholder 3"/>
          <p:cNvSpPr>
            <a:spLocks noGrp="1"/>
          </p:cNvSpPr>
          <p:nvPr>
            <p:ph type="sldNum" sz="quarter" idx="10"/>
          </p:nvPr>
        </p:nvSpPr>
        <p:spPr/>
        <p:txBody>
          <a:bodyPr/>
          <a:lstStyle/>
          <a:p>
            <a:fld id="{8DA5B76D-F602-407C-A8A0-3B385DE79A9C}" type="slidenum">
              <a:rPr lang="en-US" smtClean="0"/>
              <a:t>2</a:t>
            </a:fld>
            <a:endParaRPr lang="en-US"/>
          </a:p>
        </p:txBody>
      </p:sp>
    </p:spTree>
    <p:extLst>
      <p:ext uri="{BB962C8B-B14F-4D97-AF65-F5344CB8AC3E}">
        <p14:creationId xmlns:p14="http://schemas.microsoft.com/office/powerpoint/2010/main" val="1296729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gives a picture of the trend in attendance at </a:t>
            </a:r>
            <a:r>
              <a:rPr lang="en-US" dirty="0" err="1" smtClean="0"/>
              <a:t>CtK</a:t>
            </a:r>
            <a:r>
              <a:rPr lang="en-US" dirty="0" smtClean="0"/>
              <a:t> during 2014.</a:t>
            </a:r>
          </a:p>
          <a:p>
            <a:endParaRPr lang="en-US" dirty="0"/>
          </a:p>
          <a:p>
            <a:r>
              <a:rPr lang="en-US" dirty="0" smtClean="0"/>
              <a:t>For the most part, the first half of the year trended around 85 people.  (J 98, F 85, M 85, A 87, M 86, J 77).  During the summer our numbers began rising, and the second half of the year average around 100 people.  (J 88, A 104, S 108, O 101, N 104, D 97).  Highest attendance was 117 on September 7</a:t>
            </a:r>
            <a:r>
              <a:rPr lang="en-US" baseline="30000" dirty="0" smtClean="0"/>
              <a:t>th</a:t>
            </a:r>
            <a:r>
              <a:rPr lang="en-US" dirty="0" smtClean="0"/>
              <a:t>.  </a:t>
            </a:r>
          </a:p>
          <a:p>
            <a:endParaRPr lang="en-US" dirty="0"/>
          </a:p>
          <a:p>
            <a:r>
              <a:rPr lang="en-US" dirty="0" smtClean="0"/>
              <a:t>We also saw a couple of families move away from the area during the year (</a:t>
            </a:r>
            <a:r>
              <a:rPr lang="en-US" dirty="0" err="1" smtClean="0"/>
              <a:t>DeBoers</a:t>
            </a:r>
            <a:r>
              <a:rPr lang="en-US" dirty="0" smtClean="0"/>
              <a:t>, </a:t>
            </a:r>
            <a:r>
              <a:rPr lang="en-US" dirty="0" err="1" smtClean="0"/>
              <a:t>Gilchrists</a:t>
            </a:r>
            <a:r>
              <a:rPr lang="en-US" dirty="0" smtClean="0"/>
              <a:t>).</a:t>
            </a:r>
          </a:p>
          <a:p>
            <a:endParaRPr lang="en-US" dirty="0"/>
          </a:p>
          <a:p>
            <a:r>
              <a:rPr lang="en-US" dirty="0"/>
              <a:t>So far in January 2015 we have averaged 116.</a:t>
            </a:r>
          </a:p>
        </p:txBody>
      </p:sp>
      <p:sp>
        <p:nvSpPr>
          <p:cNvPr id="4" name="Slide Number Placeholder 3"/>
          <p:cNvSpPr>
            <a:spLocks noGrp="1"/>
          </p:cNvSpPr>
          <p:nvPr>
            <p:ph type="sldNum" sz="quarter" idx="10"/>
          </p:nvPr>
        </p:nvSpPr>
        <p:spPr/>
        <p:txBody>
          <a:bodyPr/>
          <a:lstStyle/>
          <a:p>
            <a:fld id="{8DA5B76D-F602-407C-A8A0-3B385DE79A9C}" type="slidenum">
              <a:rPr lang="en-US" smtClean="0"/>
              <a:t>3</a:t>
            </a:fld>
            <a:endParaRPr lang="en-US"/>
          </a:p>
        </p:txBody>
      </p:sp>
    </p:spTree>
    <p:extLst>
      <p:ext uri="{BB962C8B-B14F-4D97-AF65-F5344CB8AC3E}">
        <p14:creationId xmlns:p14="http://schemas.microsoft.com/office/powerpoint/2010/main" val="368620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want to talk a little bit about our current facility.   We entered a rental agreement with FBC in September 2013.  It is renewable every six months and can be cancelled by either party.  We share space with FBC on Sunday mornings and have access to certain rooms in the building during specific hours shown on this slide.  If we want additional time and space, we can request it from FBC and if it is available there is no extra charge.</a:t>
            </a:r>
          </a:p>
          <a:p>
            <a:endParaRPr lang="en-US" dirty="0"/>
          </a:p>
          <a:p>
            <a:r>
              <a:rPr lang="en-US" dirty="0" smtClean="0"/>
              <a:t>We have locked storage for supplies and equipment.  We also provide janitorial services twice per month.  We are thankful for the situation here at FBC, and I think it has been a mutual benefit to the two churches.</a:t>
            </a:r>
          </a:p>
          <a:p>
            <a:endParaRPr lang="en-US" dirty="0"/>
          </a:p>
          <a:p>
            <a:r>
              <a:rPr lang="en-US" dirty="0" smtClean="0"/>
              <a:t>However, I want to give some figures to illustrate the capacity limits of the facility:</a:t>
            </a:r>
          </a:p>
          <a:p>
            <a:pPr marL="171450" indent="-171450">
              <a:buFontTx/>
              <a:buChar char="-"/>
            </a:pPr>
            <a:r>
              <a:rPr lang="en-US" dirty="0" smtClean="0"/>
              <a:t>The most obvious is the nursery:  the last three Sundays have seen 10, 12 and 10 children in nursery plus nursery workers.  If you want to see a crowded nursery, stick your head in some Sunday morning</a:t>
            </a:r>
          </a:p>
          <a:p>
            <a:pPr marL="171450" indent="-171450">
              <a:buFontTx/>
              <a:buChar char="-"/>
            </a:pPr>
            <a:r>
              <a:rPr lang="en-US" dirty="0" smtClean="0"/>
              <a:t>The sanctuary can seat approximately 180 people.   Most church planners advise that a room feels full and begins to turn people away when it reaches 80% of capacity.  That would be about 150 in this building.  So we could grow some but not a lot before we reach this level.</a:t>
            </a:r>
          </a:p>
          <a:p>
            <a:pPr marL="171450" indent="-171450">
              <a:buFontTx/>
              <a:buChar char="-"/>
            </a:pPr>
            <a:r>
              <a:rPr lang="en-US" dirty="0" smtClean="0"/>
              <a:t>The fellowship hall had about 50 people on January 18</a:t>
            </a:r>
            <a:r>
              <a:rPr lang="en-US" baseline="30000" dirty="0" smtClean="0"/>
              <a:t>th</a:t>
            </a:r>
            <a:r>
              <a:rPr lang="en-US" dirty="0" smtClean="0"/>
              <a:t> and was very full.   In order to accommodate more we would need to reconfigure seating to more of a classroom style.</a:t>
            </a:r>
          </a:p>
          <a:p>
            <a:pPr marL="171450" indent="-171450">
              <a:buFontTx/>
              <a:buChar char="-"/>
            </a:pPr>
            <a:r>
              <a:rPr lang="en-US" dirty="0" smtClean="0"/>
              <a:t>Lastly, parking has capacity for 60 cars.  2.5 per car equals about 150 people.</a:t>
            </a:r>
            <a:endParaRPr lang="en-US" dirty="0"/>
          </a:p>
        </p:txBody>
      </p:sp>
      <p:sp>
        <p:nvSpPr>
          <p:cNvPr id="4" name="Slide Number Placeholder 3"/>
          <p:cNvSpPr>
            <a:spLocks noGrp="1"/>
          </p:cNvSpPr>
          <p:nvPr>
            <p:ph type="sldNum" sz="quarter" idx="10"/>
          </p:nvPr>
        </p:nvSpPr>
        <p:spPr/>
        <p:txBody>
          <a:bodyPr/>
          <a:lstStyle/>
          <a:p>
            <a:fld id="{8DA5B76D-F602-407C-A8A0-3B385DE79A9C}" type="slidenum">
              <a:rPr lang="en-US" smtClean="0"/>
              <a:t>4</a:t>
            </a:fld>
            <a:endParaRPr lang="en-US"/>
          </a:p>
        </p:txBody>
      </p:sp>
    </p:spTree>
    <p:extLst>
      <p:ext uri="{BB962C8B-B14F-4D97-AF65-F5344CB8AC3E}">
        <p14:creationId xmlns:p14="http://schemas.microsoft.com/office/powerpoint/2010/main" val="217509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 FBC became available,  a team searched extensively for suitable facilities in the Duncanville vicinity and found very little available.  Over the past year the elders have visited several properties but typically found owners who had not decided about selling or properties that were not appropriate.   Late last summer we met with agents from Henry S. Miller realtors who have experience in South Dallas County.  They walked us through the process for conducting a thorough search for a new facility.  </a:t>
            </a:r>
          </a:p>
          <a:p>
            <a:r>
              <a:rPr lang="en-US" dirty="0" smtClean="0"/>
              <a:t>At the time we concluded we were not quite ready to take on the task of working with a realtor to evaluate properties.  So we took some time to evaluate the needs of the church and various trade-offs we may need to make in the search.  This developed into a facility requirements document which will aid us in our search.</a:t>
            </a:r>
          </a:p>
          <a:p>
            <a:r>
              <a:rPr lang="en-US" dirty="0" smtClean="0"/>
              <a:t>Listed here are some of the key considerations in this document:</a:t>
            </a:r>
          </a:p>
          <a:p>
            <a:pPr marL="171450" indent="-171450">
              <a:buFontTx/>
              <a:buChar char="-"/>
            </a:pPr>
            <a:r>
              <a:rPr lang="en-US" dirty="0" smtClean="0"/>
              <a:t>Proximity to major traffic arteries:  not deep within a sub-division where it cannot be accessed from freeways;   </a:t>
            </a:r>
          </a:p>
          <a:p>
            <a:pPr marL="628650" lvl="1" indent="-171450">
              <a:buFontTx/>
              <a:buChar char="-"/>
            </a:pPr>
            <a:r>
              <a:rPr lang="en-US" dirty="0" smtClean="0"/>
              <a:t>focus of search zone will  be a rectangle with I-20 and Hwy 67 as the center;  you can draw the rectangle around this intersection, say about 5 miles north or south and bounded by I-35 on the east and Spur 408 west</a:t>
            </a:r>
          </a:p>
          <a:p>
            <a:pPr marL="171450" indent="-171450">
              <a:buFontTx/>
              <a:buChar char="-"/>
            </a:pPr>
            <a:r>
              <a:rPr lang="en-US" dirty="0" smtClean="0"/>
              <a:t>Room for growth:  this includes adequate sanctuary space… for 250 +/- people, as well as room for adult Sunday schools, fellowship areas, etc.</a:t>
            </a:r>
          </a:p>
          <a:p>
            <a:pPr marL="171450" indent="-171450">
              <a:buFontTx/>
              <a:buChar char="-"/>
            </a:pPr>
            <a:r>
              <a:rPr lang="en-US" dirty="0" smtClean="0"/>
              <a:t>Space for infants and children is a priority:  composition of this space is flexible, but must be adequate for young families with children</a:t>
            </a:r>
          </a:p>
          <a:p>
            <a:pPr marL="171450" indent="-171450">
              <a:buFontTx/>
              <a:buChar char="-"/>
            </a:pPr>
            <a:r>
              <a:rPr lang="en-US" dirty="0" smtClean="0"/>
              <a:t>Our people should feel safe and secure coming and leaving the facility at any time during the week; this means good lighting, appropriate access and a suitable neighborhood</a:t>
            </a:r>
          </a:p>
        </p:txBody>
      </p:sp>
      <p:sp>
        <p:nvSpPr>
          <p:cNvPr id="4" name="Slide Number Placeholder 3"/>
          <p:cNvSpPr>
            <a:spLocks noGrp="1"/>
          </p:cNvSpPr>
          <p:nvPr>
            <p:ph type="sldNum" sz="quarter" idx="10"/>
          </p:nvPr>
        </p:nvSpPr>
        <p:spPr/>
        <p:txBody>
          <a:bodyPr/>
          <a:lstStyle/>
          <a:p>
            <a:fld id="{8DA5B76D-F602-407C-A8A0-3B385DE79A9C}" type="slidenum">
              <a:rPr lang="en-US" smtClean="0"/>
              <a:t>5</a:t>
            </a:fld>
            <a:endParaRPr lang="en-US"/>
          </a:p>
        </p:txBody>
      </p:sp>
    </p:spTree>
    <p:extLst>
      <p:ext uri="{BB962C8B-B14F-4D97-AF65-F5344CB8AC3E}">
        <p14:creationId xmlns:p14="http://schemas.microsoft.com/office/powerpoint/2010/main" val="2869878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8DA5B76D-F602-407C-A8A0-3B385DE79A9C}" type="slidenum">
              <a:rPr lang="en-US" smtClean="0"/>
              <a:t>6</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869878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 FBC became available,  a team searched extensively for suitable facilities in the Duncanville vicinity and found very little available.  Over the past year the elders have visited several properties but typically found owners who had not decided about selling or properties that were not appropriate.   Late last summer we met with agents from Henry S. Miller realtors who have experience in South Dallas County.  They walked us through the process for conducting a thorough search for a new facility.  </a:t>
            </a:r>
          </a:p>
          <a:p>
            <a:r>
              <a:rPr lang="en-US" dirty="0" smtClean="0"/>
              <a:t>At the time we concluded we were not quite ready to take on the task of working with a realtor to evaluate properties.  So we took some time to evaluate the needs of the church and various trade-offs we may need to make in the search.  This developed into a facility requirements document which will aid us in our search.</a:t>
            </a:r>
          </a:p>
          <a:p>
            <a:r>
              <a:rPr lang="en-US" dirty="0" smtClean="0"/>
              <a:t>Listed here are some of the key considerations in this document:</a:t>
            </a:r>
          </a:p>
          <a:p>
            <a:pPr marL="171450" indent="-171450">
              <a:buFontTx/>
              <a:buChar char="-"/>
            </a:pPr>
            <a:r>
              <a:rPr lang="en-US" dirty="0" smtClean="0"/>
              <a:t>Proximity to major traffic arteries:  not deep within a sub-division where it cannot be accessed from freeways;   </a:t>
            </a:r>
          </a:p>
          <a:p>
            <a:pPr marL="628650" lvl="1" indent="-171450">
              <a:buFontTx/>
              <a:buChar char="-"/>
            </a:pPr>
            <a:r>
              <a:rPr lang="en-US" dirty="0" smtClean="0"/>
              <a:t>focus of search zone will  be a rectangle with I-20 and Hwy 67 as the center;  you can draw the rectangle around this intersection, say about 5 miles north or south and bounded by I-35 on the east and Spur 408 west</a:t>
            </a:r>
          </a:p>
          <a:p>
            <a:pPr marL="171450" indent="-171450">
              <a:buFontTx/>
              <a:buChar char="-"/>
            </a:pPr>
            <a:r>
              <a:rPr lang="en-US" dirty="0" smtClean="0"/>
              <a:t>Room for growth:  this includes adequate sanctuary space… for 250 +/- people, as well as room for adult Sunday schools, fellowship areas, etc.</a:t>
            </a:r>
          </a:p>
          <a:p>
            <a:pPr marL="171450" indent="-171450">
              <a:buFontTx/>
              <a:buChar char="-"/>
            </a:pPr>
            <a:r>
              <a:rPr lang="en-US" dirty="0" smtClean="0"/>
              <a:t>Space for infants and children is a priority:  composition of this space is flexible, but must be adequate for young families with children</a:t>
            </a:r>
          </a:p>
          <a:p>
            <a:pPr marL="171450" indent="-171450">
              <a:buFontTx/>
              <a:buChar char="-"/>
            </a:pPr>
            <a:r>
              <a:rPr lang="en-US" dirty="0" smtClean="0"/>
              <a:t>Our people should feel safe and secure coming and leaving the facility at any time during the week; this means good lighting, appropriate access and a suitable neighborhood</a:t>
            </a:r>
          </a:p>
        </p:txBody>
      </p:sp>
      <p:sp>
        <p:nvSpPr>
          <p:cNvPr id="4" name="Slide Number Placeholder 3"/>
          <p:cNvSpPr>
            <a:spLocks noGrp="1"/>
          </p:cNvSpPr>
          <p:nvPr>
            <p:ph type="sldNum" sz="quarter" idx="10"/>
          </p:nvPr>
        </p:nvSpPr>
        <p:spPr/>
        <p:txBody>
          <a:bodyPr/>
          <a:lstStyle/>
          <a:p>
            <a:fld id="{8DA5B76D-F602-407C-A8A0-3B385DE79A9C}" type="slidenum">
              <a:rPr lang="en-US" smtClean="0"/>
              <a:t>7</a:t>
            </a:fld>
            <a:endParaRPr lang="en-US"/>
          </a:p>
        </p:txBody>
      </p:sp>
    </p:spTree>
    <p:extLst>
      <p:ext uri="{BB962C8B-B14F-4D97-AF65-F5344CB8AC3E}">
        <p14:creationId xmlns:p14="http://schemas.microsoft.com/office/powerpoint/2010/main" val="2869878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listed out a number of other attributes which I would characterize as “wish list” for an ideal property.  We expect there will be trade offs with any facility, so it is not necessary that we achieve everything listed in the requirements document.  However, we believe this will help us narrow the search.</a:t>
            </a:r>
          </a:p>
          <a:p>
            <a:endParaRPr lang="en-US" dirty="0" smtClean="0"/>
          </a:p>
          <a:p>
            <a:r>
              <a:rPr lang="en-US" dirty="0" smtClean="0"/>
              <a:t>A leased facility or possibly a purchase would be a consideration.  We don’t believe we can embark on building a facility at this time due to the cost and lack of available land.</a:t>
            </a:r>
          </a:p>
          <a:p>
            <a:endParaRPr lang="en-US" dirty="0"/>
          </a:p>
          <a:p>
            <a:r>
              <a:rPr lang="en-US" dirty="0" smtClean="0"/>
              <a:t>Also, in considering any property we will look at the cost to fix it up and the cost of operating it throughout the year.   These are important components of the total cost to operate and need to be considered in order to decide what we can afford.</a:t>
            </a:r>
          </a:p>
          <a:p>
            <a:endParaRPr lang="en-US" dirty="0"/>
          </a:p>
          <a:p>
            <a:endParaRPr lang="en-US" dirty="0" smtClean="0"/>
          </a:p>
        </p:txBody>
      </p:sp>
      <p:sp>
        <p:nvSpPr>
          <p:cNvPr id="4" name="Slide Number Placeholder 3"/>
          <p:cNvSpPr>
            <a:spLocks noGrp="1"/>
          </p:cNvSpPr>
          <p:nvPr>
            <p:ph type="sldNum" sz="quarter" idx="10"/>
          </p:nvPr>
        </p:nvSpPr>
        <p:spPr/>
        <p:txBody>
          <a:bodyPr/>
          <a:lstStyle/>
          <a:p>
            <a:fld id="{8DA5B76D-F602-407C-A8A0-3B385DE79A9C}" type="slidenum">
              <a:rPr lang="en-US" smtClean="0"/>
              <a:t>8</a:t>
            </a:fld>
            <a:endParaRPr lang="en-US"/>
          </a:p>
        </p:txBody>
      </p:sp>
    </p:spTree>
    <p:extLst>
      <p:ext uri="{BB962C8B-B14F-4D97-AF65-F5344CB8AC3E}">
        <p14:creationId xmlns:p14="http://schemas.microsoft.com/office/powerpoint/2010/main" val="2869878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5B76D-F602-407C-A8A0-3B385DE79A9C}" type="slidenum">
              <a:rPr lang="en-US" smtClean="0"/>
              <a:t>9</a:t>
            </a:fld>
            <a:endParaRPr lang="en-US"/>
          </a:p>
        </p:txBody>
      </p:sp>
    </p:spTree>
    <p:extLst>
      <p:ext uri="{BB962C8B-B14F-4D97-AF65-F5344CB8AC3E}">
        <p14:creationId xmlns:p14="http://schemas.microsoft.com/office/powerpoint/2010/main" val="2996202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58CE96-559A-437B-9489-58AA025580C4}" type="datetimeFigureOut">
              <a:rPr lang="en-US" smtClean="0"/>
              <a:t>1/24/15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39857-565B-4C4C-B684-D1E3B23909F6}"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8CE96-559A-437B-9489-58AA025580C4}" type="datetimeFigureOut">
              <a:rPr lang="en-US" smtClean="0"/>
              <a:t>1/24/15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39857-565B-4C4C-B684-D1E3B23909F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58CE96-559A-437B-9489-58AA025580C4}" type="datetimeFigureOut">
              <a:rPr lang="en-US" smtClean="0"/>
              <a:t>1/24/15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39857-565B-4C4C-B684-D1E3B23909F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8CE96-559A-437B-9489-58AA025580C4}" type="datetimeFigureOut">
              <a:rPr lang="en-US" smtClean="0"/>
              <a:t>1/24/15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39857-565B-4C4C-B684-D1E3B23909F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58CE96-559A-437B-9489-58AA025580C4}" type="datetimeFigureOut">
              <a:rPr lang="en-US" smtClean="0"/>
              <a:t>1/24/15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D39857-565B-4C4C-B684-D1E3B23909F6}"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C58CE96-559A-437B-9489-58AA025580C4}" type="datetimeFigureOut">
              <a:rPr lang="en-US" smtClean="0"/>
              <a:t>1/24/15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D39857-565B-4C4C-B684-D1E3B23909F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58CE96-559A-437B-9489-58AA025580C4}" type="datetimeFigureOut">
              <a:rPr lang="en-US" smtClean="0"/>
              <a:t>1/24/15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D39857-565B-4C4C-B684-D1E3B23909F6}"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58CE96-559A-437B-9489-58AA025580C4}" type="datetimeFigureOut">
              <a:rPr lang="en-US" smtClean="0"/>
              <a:t>1/24/15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D39857-565B-4C4C-B684-D1E3B23909F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58CE96-559A-437B-9489-58AA025580C4}" type="datetimeFigureOut">
              <a:rPr lang="en-US" smtClean="0"/>
              <a:t>1/24/15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D39857-565B-4C4C-B684-D1E3B23909F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58CE96-559A-437B-9489-58AA025580C4}" type="datetimeFigureOut">
              <a:rPr lang="en-US" smtClean="0"/>
              <a:t>1/24/15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D39857-565B-4C4C-B684-D1E3B23909F6}"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58CE96-559A-437B-9489-58AA025580C4}" type="datetimeFigureOut">
              <a:rPr lang="en-US" smtClean="0"/>
              <a:t>1/24/15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D39857-565B-4C4C-B684-D1E3B23909F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C58CE96-559A-437B-9489-58AA025580C4}" type="datetimeFigureOut">
              <a:rPr lang="en-US" smtClean="0"/>
              <a:t>1/24/15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4D39857-565B-4C4C-B684-D1E3B23909F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hart" Target="../charts/char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505200"/>
            <a:ext cx="6400800" cy="1752600"/>
          </a:xfrm>
        </p:spPr>
        <p:txBody>
          <a:bodyPr/>
          <a:lstStyle/>
          <a:p>
            <a:pPr algn="ctr"/>
            <a:r>
              <a:rPr lang="en-US" dirty="0" smtClean="0"/>
              <a:t>2015 Budget Review and Facility Update</a:t>
            </a:r>
          </a:p>
          <a:p>
            <a:pPr algn="ctr"/>
            <a:endParaRPr lang="en-US" dirty="0"/>
          </a:p>
          <a:p>
            <a:pPr algn="ctr"/>
            <a:r>
              <a:rPr lang="en-US" dirty="0" smtClean="0"/>
              <a:t>January 25, 2015</a:t>
            </a:r>
            <a:endParaRPr lang="en-US" dirty="0"/>
          </a:p>
        </p:txBody>
      </p:sp>
      <p:pic>
        <p:nvPicPr>
          <p:cNvPr id="102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447800"/>
            <a:ext cx="4714875"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738802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 Ministry Budget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36971890"/>
              </p:ext>
            </p:extLst>
          </p:nvPr>
        </p:nvGraphicFramePr>
        <p:xfrm>
          <a:off x="457200" y="1600200"/>
          <a:ext cx="8229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685800" y="5867400"/>
            <a:ext cx="5722016" cy="461665"/>
          </a:xfrm>
          <a:prstGeom prst="rect">
            <a:avLst/>
          </a:prstGeom>
          <a:noFill/>
        </p:spPr>
        <p:txBody>
          <a:bodyPr wrap="none" rtlCol="0">
            <a:spAutoFit/>
          </a:bodyPr>
          <a:lstStyle/>
          <a:p>
            <a:r>
              <a:rPr lang="en-US" sz="2400" dirty="0" smtClean="0">
                <a:solidFill>
                  <a:schemeClr val="tx2"/>
                </a:solidFill>
              </a:rPr>
              <a:t>Year-end 2014 Bank Balance:  $290,000</a:t>
            </a:r>
            <a:endParaRPr lang="en-US" sz="2400" dirty="0">
              <a:solidFill>
                <a:schemeClr val="tx2"/>
              </a:solidFill>
            </a:endParaRPr>
          </a:p>
        </p:txBody>
      </p:sp>
    </p:spTree>
    <p:extLst>
      <p:ext uri="{BB962C8B-B14F-4D97-AF65-F5344CB8AC3E}">
        <p14:creationId xmlns:p14="http://schemas.microsoft.com/office/powerpoint/2010/main" val="28194008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Attendance Trend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4661661"/>
              </p:ext>
            </p:extLst>
          </p:nvPr>
        </p:nvGraphicFramePr>
        <p:xfrm>
          <a:off x="457200" y="1600200"/>
          <a:ext cx="8229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7301141" y="2189455"/>
            <a:ext cx="1309459" cy="406265"/>
            <a:chOff x="7148741" y="2050602"/>
            <a:chExt cx="1309459" cy="406265"/>
          </a:xfrm>
        </p:grpSpPr>
        <p:cxnSp>
          <p:nvCxnSpPr>
            <p:cNvPr id="5" name="Straight Arrow Connector 4"/>
            <p:cNvCxnSpPr/>
            <p:nvPr/>
          </p:nvCxnSpPr>
          <p:spPr>
            <a:xfrm>
              <a:off x="8153400" y="2239296"/>
              <a:ext cx="30480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148741" y="2050602"/>
              <a:ext cx="928459" cy="406265"/>
            </a:xfrm>
            <a:prstGeom prst="rect">
              <a:avLst/>
            </a:prstGeom>
            <a:noFill/>
          </p:spPr>
          <p:txBody>
            <a:bodyPr wrap="none" rtlCol="0">
              <a:spAutoFit/>
            </a:bodyPr>
            <a:lstStyle/>
            <a:p>
              <a:r>
                <a:rPr lang="en-US" dirty="0" smtClean="0">
                  <a:solidFill>
                    <a:schemeClr val="tx2"/>
                  </a:solidFill>
                </a:rPr>
                <a:t>Jan ‘15</a:t>
              </a:r>
              <a:endParaRPr lang="en-US" dirty="0">
                <a:solidFill>
                  <a:schemeClr val="tx2"/>
                </a:solidFill>
              </a:endParaRPr>
            </a:p>
          </p:txBody>
        </p:sp>
      </p:grpSp>
    </p:spTree>
    <p:extLst>
      <p:ext uri="{BB962C8B-B14F-4D97-AF65-F5344CB8AC3E}">
        <p14:creationId xmlns:p14="http://schemas.microsoft.com/office/powerpoint/2010/main" val="24105808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FBC Facility Rental</a:t>
            </a:r>
            <a:endParaRPr lang="en-US" dirty="0"/>
          </a:p>
        </p:txBody>
      </p:sp>
      <p:sp>
        <p:nvSpPr>
          <p:cNvPr id="3" name="Content Placeholder 2"/>
          <p:cNvSpPr>
            <a:spLocks noGrp="1"/>
          </p:cNvSpPr>
          <p:nvPr>
            <p:ph idx="1"/>
          </p:nvPr>
        </p:nvSpPr>
        <p:spPr/>
        <p:txBody>
          <a:bodyPr/>
          <a:lstStyle/>
          <a:p>
            <a:r>
              <a:rPr lang="en-US" dirty="0" smtClean="0"/>
              <a:t>Shared-use of FBC facility since September 2013</a:t>
            </a:r>
          </a:p>
          <a:p>
            <a:pPr lvl="1"/>
            <a:r>
              <a:rPr lang="en-US" dirty="0" smtClean="0"/>
              <a:t>Sanctuary:  Sundays 8:00 – 10:45</a:t>
            </a:r>
          </a:p>
          <a:p>
            <a:pPr lvl="1"/>
            <a:r>
              <a:rPr lang="en-US" dirty="0" smtClean="0"/>
              <a:t>Nursery:  Sundays 8:00 – 12:30</a:t>
            </a:r>
          </a:p>
          <a:p>
            <a:pPr lvl="1"/>
            <a:r>
              <a:rPr lang="en-US" dirty="0" smtClean="0"/>
              <a:t>Fellowship Hall, Kitchen, Youth Room:  Sundays 10:45 – 12:00</a:t>
            </a:r>
          </a:p>
          <a:p>
            <a:pPr lvl="1"/>
            <a:r>
              <a:rPr lang="en-US" dirty="0" smtClean="0"/>
              <a:t>Classrooms:  Sundays 10:45 – 12:30</a:t>
            </a:r>
          </a:p>
          <a:p>
            <a:pPr lvl="1"/>
            <a:r>
              <a:rPr lang="en-US" dirty="0" smtClean="0"/>
              <a:t>Other use during the week by request</a:t>
            </a:r>
          </a:p>
          <a:p>
            <a:r>
              <a:rPr lang="en-US" dirty="0" smtClean="0"/>
              <a:t>On-site locked storage for audio equipment, nursery supplies, kitchen supplies, etc.</a:t>
            </a:r>
          </a:p>
          <a:p>
            <a:r>
              <a:rPr lang="en-US" dirty="0" err="1" smtClean="0"/>
              <a:t>CtK</a:t>
            </a:r>
            <a:r>
              <a:rPr lang="en-US" dirty="0" smtClean="0"/>
              <a:t> provides janitorial services twice per month</a:t>
            </a:r>
          </a:p>
          <a:p>
            <a:endParaRPr lang="en-US" dirty="0" smtClean="0"/>
          </a:p>
          <a:p>
            <a:r>
              <a:rPr lang="en-US" dirty="0" smtClean="0"/>
              <a:t>Further </a:t>
            </a:r>
            <a:r>
              <a:rPr lang="en-US" dirty="0" err="1" smtClean="0"/>
              <a:t>CtK</a:t>
            </a:r>
            <a:r>
              <a:rPr lang="en-US" dirty="0" smtClean="0"/>
              <a:t> growth will strain facility capacities</a:t>
            </a:r>
            <a:endParaRPr lang="en-US" dirty="0"/>
          </a:p>
        </p:txBody>
      </p:sp>
    </p:spTree>
    <p:extLst>
      <p:ext uri="{BB962C8B-B14F-4D97-AF65-F5344CB8AC3E}">
        <p14:creationId xmlns:p14="http://schemas.microsoft.com/office/powerpoint/2010/main" val="331998454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CtK</a:t>
            </a:r>
            <a:r>
              <a:rPr lang="en-US" dirty="0" smtClean="0"/>
              <a:t> Facility Search</a:t>
            </a:r>
            <a:endParaRPr lang="en-US" dirty="0"/>
          </a:p>
        </p:txBody>
      </p:sp>
      <p:sp>
        <p:nvSpPr>
          <p:cNvPr id="3" name="Content Placeholder 2"/>
          <p:cNvSpPr>
            <a:spLocks noGrp="1"/>
          </p:cNvSpPr>
          <p:nvPr>
            <p:ph idx="1"/>
          </p:nvPr>
        </p:nvSpPr>
        <p:spPr/>
        <p:txBody>
          <a:bodyPr/>
          <a:lstStyle/>
          <a:p>
            <a:r>
              <a:rPr lang="en-US" dirty="0" smtClean="0"/>
              <a:t>Planning a comprehensive facility search using an outside real estate agent (beginning February 2015)</a:t>
            </a:r>
          </a:p>
          <a:p>
            <a:r>
              <a:rPr lang="en-US" dirty="0" smtClean="0"/>
              <a:t>Developed facility requirements document to aid search</a:t>
            </a:r>
          </a:p>
          <a:p>
            <a:pPr lvl="1"/>
            <a:r>
              <a:rPr lang="en-US" dirty="0" smtClean="0"/>
              <a:t>Some key considerations:</a:t>
            </a:r>
          </a:p>
          <a:p>
            <a:pPr lvl="2"/>
            <a:r>
              <a:rPr lang="en-US" dirty="0" smtClean="0"/>
              <a:t>Proximity to major traffic arteries</a:t>
            </a:r>
          </a:p>
          <a:p>
            <a:pPr lvl="2"/>
            <a:r>
              <a:rPr lang="en-US" dirty="0" smtClean="0"/>
              <a:t>Room for growth in worship attendance and programs</a:t>
            </a:r>
          </a:p>
          <a:p>
            <a:pPr lvl="2"/>
            <a:r>
              <a:rPr lang="en-US" dirty="0" smtClean="0"/>
              <a:t>Appropriate space for infants and children</a:t>
            </a:r>
          </a:p>
          <a:p>
            <a:pPr lvl="2"/>
            <a:r>
              <a:rPr lang="en-US" dirty="0" smtClean="0"/>
              <a:t>Safe / secure access throughout the week</a:t>
            </a:r>
          </a:p>
          <a:p>
            <a:r>
              <a:rPr lang="en-US" dirty="0" smtClean="0"/>
              <a:t>Willing to consider lease or purchase</a:t>
            </a:r>
          </a:p>
          <a:p>
            <a:pPr lvl="1"/>
            <a:r>
              <a:rPr lang="en-US" dirty="0" smtClean="0"/>
              <a:t>Purchase would require a capital-raising campaign</a:t>
            </a:r>
          </a:p>
          <a:p>
            <a:r>
              <a:rPr lang="en-US" dirty="0" smtClean="0"/>
              <a:t>Focus on total cost to operate</a:t>
            </a:r>
          </a:p>
          <a:p>
            <a:pPr lvl="1"/>
            <a:r>
              <a:rPr lang="en-US" dirty="0" smtClean="0"/>
              <a:t>Including any fix-up costs and on-going cost of operations</a:t>
            </a:r>
            <a:endParaRPr lang="en-US" dirty="0"/>
          </a:p>
        </p:txBody>
      </p:sp>
    </p:spTree>
    <p:extLst>
      <p:ext uri="{BB962C8B-B14F-4D97-AF65-F5344CB8AC3E}">
        <p14:creationId xmlns:p14="http://schemas.microsoft.com/office/powerpoint/2010/main" val="9610232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CtK</a:t>
            </a:r>
            <a:r>
              <a:rPr lang="en-US" dirty="0" smtClean="0"/>
              <a:t> Facility Search</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881956"/>
            <a:ext cx="8229600" cy="4313287"/>
          </a:xfrm>
        </p:spPr>
      </p:pic>
    </p:spTree>
    <p:extLst>
      <p:ext uri="{BB962C8B-B14F-4D97-AF65-F5344CB8AC3E}">
        <p14:creationId xmlns:p14="http://schemas.microsoft.com/office/powerpoint/2010/main" val="153032818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CtK</a:t>
            </a:r>
            <a:r>
              <a:rPr lang="en-US" dirty="0" smtClean="0"/>
              <a:t> Facility Search</a:t>
            </a:r>
            <a:endParaRPr lang="en-US" dirty="0"/>
          </a:p>
        </p:txBody>
      </p:sp>
      <p:sp>
        <p:nvSpPr>
          <p:cNvPr id="3" name="Content Placeholder 2"/>
          <p:cNvSpPr>
            <a:spLocks noGrp="1"/>
          </p:cNvSpPr>
          <p:nvPr>
            <p:ph idx="1"/>
          </p:nvPr>
        </p:nvSpPr>
        <p:spPr/>
        <p:txBody>
          <a:bodyPr/>
          <a:lstStyle/>
          <a:p>
            <a:r>
              <a:rPr lang="en-US" dirty="0" smtClean="0"/>
              <a:t>Planning a comprehensive facility search using an outside real estate agent (beginning February 2015)</a:t>
            </a:r>
          </a:p>
          <a:p>
            <a:r>
              <a:rPr lang="en-US" dirty="0" smtClean="0"/>
              <a:t>Developed facility requirements document to aid search</a:t>
            </a:r>
          </a:p>
          <a:p>
            <a:pPr lvl="1"/>
            <a:r>
              <a:rPr lang="en-US" dirty="0" smtClean="0"/>
              <a:t>Some key considerations:</a:t>
            </a:r>
          </a:p>
          <a:p>
            <a:pPr lvl="2"/>
            <a:r>
              <a:rPr lang="en-US" dirty="0" smtClean="0"/>
              <a:t>Proximity to major traffic arteries</a:t>
            </a:r>
          </a:p>
          <a:p>
            <a:pPr lvl="2"/>
            <a:r>
              <a:rPr lang="en-US" dirty="0" smtClean="0"/>
              <a:t>Room for growth in worship attendance and programs</a:t>
            </a:r>
          </a:p>
          <a:p>
            <a:pPr lvl="2"/>
            <a:r>
              <a:rPr lang="en-US" dirty="0" smtClean="0"/>
              <a:t>Appropriate space for infants and children</a:t>
            </a:r>
          </a:p>
          <a:p>
            <a:pPr lvl="2"/>
            <a:r>
              <a:rPr lang="en-US" dirty="0" smtClean="0"/>
              <a:t>Safe / secure access throughout the week</a:t>
            </a:r>
          </a:p>
          <a:p>
            <a:r>
              <a:rPr lang="en-US" dirty="0" smtClean="0"/>
              <a:t>Willing to consider lease or purchase</a:t>
            </a:r>
          </a:p>
          <a:p>
            <a:pPr lvl="1"/>
            <a:r>
              <a:rPr lang="en-US" dirty="0" smtClean="0"/>
              <a:t>Purchase would require a capital-raising campaign</a:t>
            </a:r>
          </a:p>
          <a:p>
            <a:r>
              <a:rPr lang="en-US" dirty="0" smtClean="0"/>
              <a:t>Focus on total cost to operate</a:t>
            </a:r>
          </a:p>
          <a:p>
            <a:pPr lvl="1"/>
            <a:r>
              <a:rPr lang="en-US" dirty="0" smtClean="0"/>
              <a:t>Including any fix-up costs and on-going cost of operations</a:t>
            </a:r>
            <a:endParaRPr lang="en-US" dirty="0"/>
          </a:p>
        </p:txBody>
      </p:sp>
    </p:spTree>
    <p:extLst>
      <p:ext uri="{BB962C8B-B14F-4D97-AF65-F5344CB8AC3E}">
        <p14:creationId xmlns:p14="http://schemas.microsoft.com/office/powerpoint/2010/main" val="189669097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CtK</a:t>
            </a:r>
            <a:r>
              <a:rPr lang="en-US" dirty="0" smtClean="0"/>
              <a:t> Facility Search</a:t>
            </a:r>
            <a:endParaRPr lang="en-US" dirty="0"/>
          </a:p>
        </p:txBody>
      </p:sp>
      <p:sp>
        <p:nvSpPr>
          <p:cNvPr id="3" name="Content Placeholder 2"/>
          <p:cNvSpPr>
            <a:spLocks noGrp="1"/>
          </p:cNvSpPr>
          <p:nvPr>
            <p:ph idx="1"/>
          </p:nvPr>
        </p:nvSpPr>
        <p:spPr/>
        <p:txBody>
          <a:bodyPr/>
          <a:lstStyle/>
          <a:p>
            <a:r>
              <a:rPr lang="en-US" dirty="0" smtClean="0"/>
              <a:t>Planning a comprehensive facility search using an outside real estate agent (beginning February 2015)</a:t>
            </a:r>
          </a:p>
          <a:p>
            <a:r>
              <a:rPr lang="en-US" dirty="0" smtClean="0"/>
              <a:t>Developed facility requirements document to aid search</a:t>
            </a:r>
          </a:p>
          <a:p>
            <a:pPr lvl="1"/>
            <a:r>
              <a:rPr lang="en-US" dirty="0" smtClean="0"/>
              <a:t>Some key considerations:</a:t>
            </a:r>
          </a:p>
          <a:p>
            <a:pPr lvl="2"/>
            <a:r>
              <a:rPr lang="en-US" dirty="0" smtClean="0"/>
              <a:t>Proximity to major traffic arteries</a:t>
            </a:r>
          </a:p>
          <a:p>
            <a:pPr lvl="2"/>
            <a:r>
              <a:rPr lang="en-US" dirty="0" smtClean="0"/>
              <a:t>Room for growth in worship attendance and programs</a:t>
            </a:r>
          </a:p>
          <a:p>
            <a:pPr lvl="2"/>
            <a:r>
              <a:rPr lang="en-US" dirty="0" smtClean="0"/>
              <a:t>Appropriate space for infants and children</a:t>
            </a:r>
          </a:p>
          <a:p>
            <a:pPr lvl="2"/>
            <a:r>
              <a:rPr lang="en-US" dirty="0" smtClean="0"/>
              <a:t>Safe / secure access throughout the week</a:t>
            </a:r>
          </a:p>
          <a:p>
            <a:r>
              <a:rPr lang="en-US" dirty="0" smtClean="0"/>
              <a:t>Willing to consider lease or purchase</a:t>
            </a:r>
          </a:p>
          <a:p>
            <a:pPr lvl="1"/>
            <a:r>
              <a:rPr lang="en-US" dirty="0" smtClean="0"/>
              <a:t>Purchase would require a capital-raising campaign</a:t>
            </a:r>
          </a:p>
          <a:p>
            <a:r>
              <a:rPr lang="en-US" dirty="0" smtClean="0"/>
              <a:t>Focus on total cost to operate</a:t>
            </a:r>
          </a:p>
          <a:p>
            <a:pPr lvl="1"/>
            <a:r>
              <a:rPr lang="en-US" dirty="0" smtClean="0"/>
              <a:t>Including any fix-up costs and on-going cost of operations</a:t>
            </a:r>
            <a:endParaRPr lang="en-US" dirty="0"/>
          </a:p>
        </p:txBody>
      </p:sp>
    </p:spTree>
    <p:extLst>
      <p:ext uri="{BB962C8B-B14F-4D97-AF65-F5344CB8AC3E}">
        <p14:creationId xmlns:p14="http://schemas.microsoft.com/office/powerpoint/2010/main" val="7946358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pPr marL="0" indent="0">
              <a:buNone/>
            </a:pPr>
            <a:r>
              <a:rPr lang="en-US" dirty="0" smtClean="0"/>
              <a:t>Pray</a:t>
            </a:r>
            <a:r>
              <a:rPr lang="en-US" dirty="0"/>
              <a:t> </a:t>
            </a:r>
            <a:r>
              <a:rPr lang="en-US" dirty="0" smtClean="0"/>
              <a:t>for</a:t>
            </a:r>
          </a:p>
          <a:p>
            <a:r>
              <a:rPr lang="en-US" dirty="0" smtClean="0"/>
              <a:t>Wisdom in the consideration and selection of a suitable facility</a:t>
            </a:r>
          </a:p>
          <a:p>
            <a:r>
              <a:rPr lang="en-US" dirty="0" smtClean="0"/>
              <a:t>Vision in how best to utilize the location to its fullest extent</a:t>
            </a:r>
          </a:p>
          <a:p>
            <a:r>
              <a:rPr lang="en-US" dirty="0" smtClean="0"/>
              <a:t>Humility to think in terms of what’s best for fulfilling </a:t>
            </a:r>
            <a:r>
              <a:rPr lang="en-US" dirty="0" err="1" smtClean="0"/>
              <a:t>CtK’s</a:t>
            </a:r>
            <a:r>
              <a:rPr lang="en-US" dirty="0" smtClean="0"/>
              <a:t> vision</a:t>
            </a:r>
          </a:p>
          <a:p>
            <a:r>
              <a:rPr lang="en-US" dirty="0"/>
              <a:t>Readiness to become </a:t>
            </a:r>
            <a:r>
              <a:rPr lang="en-US" dirty="0" smtClean="0"/>
              <a:t>“faithfully present” </a:t>
            </a:r>
            <a:r>
              <a:rPr lang="en-US" dirty="0"/>
              <a:t>to wherever we relocate</a:t>
            </a:r>
          </a:p>
          <a:p>
            <a:r>
              <a:rPr lang="en-US" dirty="0" smtClean="0"/>
              <a:t>Patience during the search process</a:t>
            </a:r>
          </a:p>
          <a:p>
            <a:endParaRPr lang="en-US" dirty="0" smtClean="0"/>
          </a:p>
          <a:p>
            <a:endParaRPr lang="en-US" dirty="0" smtClean="0"/>
          </a:p>
          <a:p>
            <a:endParaRPr lang="en-US" dirty="0" smtClean="0"/>
          </a:p>
          <a:p>
            <a:endParaRPr lang="en-US" dirty="0" smtClean="0"/>
          </a:p>
        </p:txBody>
      </p:sp>
    </p:spTree>
    <p:extLst>
      <p:ext uri="{BB962C8B-B14F-4D97-AF65-F5344CB8AC3E}">
        <p14:creationId xmlns:p14="http://schemas.microsoft.com/office/powerpoint/2010/main" val="187669838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1642</TotalTime>
  <Words>1953</Words>
  <Application>Microsoft Macintosh PowerPoint</Application>
  <PresentationFormat>On-screen Show (4:3)</PresentationFormat>
  <Paragraphs>122</Paragraphs>
  <Slides>9</Slides>
  <Notes>9</Notes>
  <HiddenSlides>1</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Clarity</vt:lpstr>
      <vt:lpstr>PowerPoint Presentation</vt:lpstr>
      <vt:lpstr>2015 Ministry Budget</vt:lpstr>
      <vt:lpstr>Attendance Trend</vt:lpstr>
      <vt:lpstr>FBC Facility Rental</vt:lpstr>
      <vt:lpstr>CtK Facility Search</vt:lpstr>
      <vt:lpstr>CtK Facility Search</vt:lpstr>
      <vt:lpstr>CtK Facility Search</vt:lpstr>
      <vt:lpstr>CtK Facility Search</vt:lpstr>
      <vt:lpstr>Conclusion</vt:lpstr>
    </vt:vector>
  </TitlesOfParts>
  <Company>ExxonMobil or an Affiliate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Comer, Hugh M</dc:creator>
  <cp:lastModifiedBy>Patrick Lafferty</cp:lastModifiedBy>
  <cp:revision>23</cp:revision>
  <dcterms:created xsi:type="dcterms:W3CDTF">2015-01-02T18:06:14Z</dcterms:created>
  <dcterms:modified xsi:type="dcterms:W3CDTF">2015-01-25T02:39:55Z</dcterms:modified>
</cp:coreProperties>
</file>